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95" r:id="rId6"/>
    <p:sldId id="296" r:id="rId7"/>
    <p:sldId id="297" r:id="rId8"/>
    <p:sldId id="298" r:id="rId9"/>
    <p:sldId id="29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Accuracy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perfect method and the easiest algorithm for classification of data.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Analysis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Performed and </a:t>
          </a:r>
          <a:r>
            <a:rPr lang="en-US" dirty="0" err="1"/>
            <a:t>analysed</a:t>
          </a:r>
          <a:r>
            <a:rPr lang="en-US" dirty="0"/>
            <a:t> by keeping in mind: Entropy, Information Gain and Pruning.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Final Outcome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Good accepting range of accuracy, confirming the use of Decision Trees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Accuracy</a:t>
          </a:r>
        </a:p>
      </dsp:txBody>
      <dsp:txXfrm>
        <a:off x="4228" y="179380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perfect method and the easiest algorithm for classification of data.</a:t>
          </a:r>
        </a:p>
      </dsp:txBody>
      <dsp:txXfrm>
        <a:off x="4228" y="2307105"/>
        <a:ext cx="3088125" cy="802364"/>
      </dsp:txXfrm>
    </dsp:sp>
    <dsp:sp modelId="{210823F6-AC1A-46E3-9D99-A319DF497539}">
      <dsp:nvSpPr>
        <dsp:cNvPr id="0" name=""/>
        <dsp:cNvSpPr/>
      </dsp:nvSpPr>
      <dsp:spPr>
        <a:xfrm>
          <a:off x="4636415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Data Analysis</a:t>
          </a:r>
        </a:p>
      </dsp:txBody>
      <dsp:txXfrm>
        <a:off x="3632774" y="179380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Performed and </a:t>
          </a:r>
          <a:r>
            <a:rPr lang="en-US" sz="1700" kern="1200" dirty="0" err="1"/>
            <a:t>analysed</a:t>
          </a:r>
          <a:r>
            <a:rPr lang="en-US" sz="1700" kern="1200" dirty="0"/>
            <a:t> by keeping in mind: Entropy, Information Gain and Pruning.</a:t>
          </a:r>
        </a:p>
      </dsp:txBody>
      <dsp:txXfrm>
        <a:off x="3632774" y="2307105"/>
        <a:ext cx="3088125" cy="802364"/>
      </dsp:txXfrm>
    </dsp:sp>
    <dsp:sp modelId="{B0A3ABD2-C471-4A21-8AEF-3843C86919E1}">
      <dsp:nvSpPr>
        <dsp:cNvPr id="0" name=""/>
        <dsp:cNvSpPr/>
      </dsp:nvSpPr>
      <dsp:spPr>
        <a:xfrm>
          <a:off x="8264962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Final Outcome</a:t>
          </a:r>
        </a:p>
      </dsp:txBody>
      <dsp:txXfrm>
        <a:off x="7261321" y="179380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Good accepting range of accuracy, confirming the use of Decision Trees</a:t>
          </a:r>
        </a:p>
      </dsp:txBody>
      <dsp:txXfrm>
        <a:off x="7261321" y="2307105"/>
        <a:ext cx="3088125" cy="80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Predicting Heart Diseases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Alekhya Ponnekanti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A</a:t>
            </a:r>
            <a:r>
              <a:rPr lang="en-US" dirty="0">
                <a:solidFill>
                  <a:srgbClr val="5792BA"/>
                </a:solidFill>
              </a:rPr>
              <a:t>nika Mishra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497D2-7305-B511-AEFB-52CE1DC8C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289250"/>
            <a:ext cx="11015630" cy="5501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INFORMATION GAIN:</a:t>
            </a:r>
            <a:r>
              <a:rPr lang="en-US" sz="2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ow much the parent entropy has decreased after splitting it with some feature.</a:t>
            </a:r>
          </a:p>
          <a:p>
            <a:pPr marL="36900" indent="0">
              <a:buNone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 gain measures the reduction of uncertainty given some feature and it is also a deciding factor for which attribute should be selected as a decision node or root node.</a:t>
            </a:r>
          </a:p>
          <a:p>
            <a:pPr marL="36900" indent="0">
              <a:buNone/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ntropy of the full dataset – entropy of the dataset given some feature.</a:t>
            </a:r>
            <a:endParaRPr lang="en-US" sz="180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will select the feature which has the highest information gain and then split the node based on that feature.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</p:txBody>
      </p:sp>
      <p:pic>
        <p:nvPicPr>
          <p:cNvPr id="2050" name="Picture 2" descr="information gain Decision tree algorithm">
            <a:extLst>
              <a:ext uri="{FF2B5EF4-FFF2-40B4-BE49-F238E27FC236}">
                <a16:creationId xmlns:a16="http://schemas.microsoft.com/office/drawing/2014/main" id="{C4DC5D8B-07B8-D5B3-EF98-B9533712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3157538"/>
            <a:ext cx="53625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4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7FEDD-87FF-C829-CD3F-D4F8C98B9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5" y="597160"/>
            <a:ext cx="10586422" cy="5194040"/>
          </a:xfrm>
        </p:spPr>
        <p:txBody>
          <a:bodyPr>
            <a:normAutofit fontScale="925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PRUNING</a:t>
            </a:r>
          </a:p>
          <a:p>
            <a:pPr marL="369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another method that can help us avoid overfitting.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in improving the performance of the tree by cutting the nodes or sub-nodes which are not significant.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removes the branches which have very low importance.</a:t>
            </a:r>
            <a:endParaRPr lang="en-US" sz="3600" b="0" dirty="0">
              <a:solidFill>
                <a:schemeClr val="tx1"/>
              </a:solidFill>
              <a:effectLst/>
            </a:endParaRPr>
          </a:p>
          <a:p>
            <a:pPr marL="36900" indent="0">
              <a:buNone/>
            </a:pPr>
            <a:br>
              <a:rPr lang="en-US" sz="3600" dirty="0">
                <a:solidFill>
                  <a:schemeClr val="tx1"/>
                </a:solidFill>
              </a:rPr>
            </a:b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1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2C27-6ABF-840E-BDF9-0460CF31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40" y="89959"/>
            <a:ext cx="10353762" cy="1257300"/>
          </a:xfrm>
        </p:spPr>
        <p:txBody>
          <a:bodyPr/>
          <a:lstStyle/>
          <a:p>
            <a:r>
              <a:rPr lang="en-US" dirty="0"/>
              <a:t>DATA 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F949E-1495-E167-07E5-7EF7AEAA4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835"/>
          <a:stretch/>
        </p:blipFill>
        <p:spPr>
          <a:xfrm>
            <a:off x="0" y="1393912"/>
            <a:ext cx="12344400" cy="5464088"/>
          </a:xfrm>
        </p:spPr>
      </p:pic>
    </p:spTree>
    <p:extLst>
      <p:ext uri="{BB962C8B-B14F-4D97-AF65-F5344CB8AC3E}">
        <p14:creationId xmlns:p14="http://schemas.microsoft.com/office/powerpoint/2010/main" val="259776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42C8C-DB5E-6013-4035-02242B2EC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71" b="5442"/>
          <a:stretch/>
        </p:blipFill>
        <p:spPr>
          <a:xfrm>
            <a:off x="-74645" y="-174354"/>
            <a:ext cx="12372391" cy="7200305"/>
          </a:xfrm>
        </p:spPr>
      </p:pic>
    </p:spTree>
    <p:extLst>
      <p:ext uri="{BB962C8B-B14F-4D97-AF65-F5344CB8AC3E}">
        <p14:creationId xmlns:p14="http://schemas.microsoft.com/office/powerpoint/2010/main" val="283785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F1F6-92A1-9A85-2839-ED19C2A79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68F32-007C-4599-3F82-336DD17FA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 b="4354"/>
          <a:stretch/>
        </p:blipFill>
        <p:spPr>
          <a:xfrm>
            <a:off x="0" y="0"/>
            <a:ext cx="12192000" cy="70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38F8-6985-4E70-2F5E-4AAD3027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82411-C409-A402-303C-CA743FE79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53" b="5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2701-439F-74BE-5595-1430BDC5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B5B2-B7DD-DE09-72D7-5624259D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4F03D-88DF-7591-80F2-B4057B09F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7" b="5851"/>
          <a:stretch/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4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DEE2-934E-82D8-192B-DA51922A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9E5B-471C-7677-0477-763ECE2CF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6226F-2684-8062-A72A-ADB324BF4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7" b="6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3DEF-F50D-C507-4962-2F1EE47A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A53AD-2757-95F4-5D5F-6A20E8F7C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So yeah, that’s it with the prediction of heart diseases using decision trees.</a:t>
            </a:r>
          </a:p>
          <a:p>
            <a:r>
              <a:rPr lang="en-IN" dirty="0"/>
              <a:t>Testing data set accuracy: 63%.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And IT’S A WRAP!! </a:t>
            </a:r>
          </a:p>
          <a:p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783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642F-43AF-DE5B-D045-EC27D88A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0"/>
            <a:ext cx="10353762" cy="1257300"/>
          </a:xfrm>
        </p:spPr>
        <p:txBody>
          <a:bodyPr/>
          <a:lstStyle/>
          <a:p>
            <a:r>
              <a:rPr lang="en-IN" dirty="0"/>
              <a:t>Well, first is the story….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500A7-8A3D-F032-7905-DEF8D86F4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190042"/>
            <a:ext cx="10353762" cy="3714749"/>
          </a:xfrm>
        </p:spPr>
        <p:txBody>
          <a:bodyPr/>
          <a:lstStyle/>
          <a:p>
            <a:r>
              <a:rPr lang="en-IN" dirty="0"/>
              <a:t> There once lived a man, a handsome, tall and not so young man.</a:t>
            </a:r>
          </a:p>
          <a:p>
            <a:r>
              <a:rPr lang="en-IN" dirty="0"/>
              <a:t> His name is Leo.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11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onardo DiCaprio Decorated His Home With 'Titanic' Items">
            <a:extLst>
              <a:ext uri="{FF2B5EF4-FFF2-40B4-BE49-F238E27FC236}">
                <a16:creationId xmlns:a16="http://schemas.microsoft.com/office/drawing/2014/main" id="{A9C30F60-192A-7D45-D9BB-B78AFEE6B1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72" y="191665"/>
            <a:ext cx="4042979" cy="54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31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58F5-AA99-DF29-60D1-CDA224FA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CA01-CD8A-3899-20C3-48121919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IN" dirty="0"/>
          </a:p>
          <a:p>
            <a:r>
              <a:rPr lang="en-IN" dirty="0"/>
              <a:t> Okay, this is a ML project.</a:t>
            </a:r>
          </a:p>
          <a:p>
            <a:r>
              <a:rPr lang="en-IN" dirty="0"/>
              <a:t> Yeah, so Leo went for an annual check up and gets to know he may have some heart disease if he doesn’t take care of his health.</a:t>
            </a:r>
          </a:p>
          <a:p>
            <a:r>
              <a:rPr lang="en-IN" dirty="0"/>
              <a:t> Hearing about this fans are devastated!! How can darling Leo have any issues??</a:t>
            </a:r>
          </a:p>
        </p:txBody>
      </p:sp>
    </p:spTree>
    <p:extLst>
      <p:ext uri="{BB962C8B-B14F-4D97-AF65-F5344CB8AC3E}">
        <p14:creationId xmlns:p14="http://schemas.microsoft.com/office/powerpoint/2010/main" val="104681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F090-A576-C347-884B-84BB96F1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CFE2-BBE9-5B8A-A4E9-3E8761BD2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IN" dirty="0"/>
          </a:p>
          <a:p>
            <a:r>
              <a:rPr lang="en-IN" dirty="0"/>
              <a:t> Well, Leo’s issue is yet to be solved and we’ll soon finish it too. </a:t>
            </a:r>
          </a:p>
          <a:p>
            <a:r>
              <a:rPr lang="en-IN" dirty="0"/>
              <a:t> But look what we stumbled upon:</a:t>
            </a:r>
          </a:p>
          <a:p>
            <a:pPr marL="36900" indent="0">
              <a:buNone/>
            </a:pPr>
            <a:r>
              <a:rPr lang="en-IN" dirty="0"/>
              <a:t>An entire data set of heart diseases. And what's better, than to warn people about the future right??</a:t>
            </a:r>
          </a:p>
        </p:txBody>
      </p:sp>
    </p:spTree>
    <p:extLst>
      <p:ext uri="{BB962C8B-B14F-4D97-AF65-F5344CB8AC3E}">
        <p14:creationId xmlns:p14="http://schemas.microsoft.com/office/powerpoint/2010/main" val="108008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954B-1B3C-5FED-A098-32952091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A76B-A45A-A489-6BC6-F7E2EBFA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093" y="2533651"/>
            <a:ext cx="10353762" cy="3714749"/>
          </a:xfrm>
        </p:spPr>
        <p:txBody>
          <a:bodyPr/>
          <a:lstStyle/>
          <a:p>
            <a:r>
              <a:rPr lang="en-IN" dirty="0"/>
              <a:t> So attending this IO class helped a lot.</a:t>
            </a:r>
          </a:p>
          <a:p>
            <a:r>
              <a:rPr lang="en-IN" dirty="0"/>
              <a:t> It gave us all the knowledge we needed to work on this data set and classify: Basically design a flowchart like structure, which just simply says yes or no. </a:t>
            </a:r>
          </a:p>
          <a:p>
            <a:r>
              <a:rPr lang="en-IN" dirty="0"/>
              <a:t> And so we used,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2278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Algorithm Used: Decision Trees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11866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E9E7-7993-BB93-1EFB-94508CED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decision trees? And not any of the jazz?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846AF-9E0A-52A9-BBDD-235BA2AE0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lowchart like a tree structure to show the predictions that result from a series of feature-based splits. </a:t>
            </a:r>
          </a:p>
          <a:p>
            <a:pPr marL="36900" indent="0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of machine learning is to decrease uncertainty or disorders from the dataset and for this, we use decision trees.</a:t>
            </a:r>
            <a:endParaRPr lang="en-US" sz="2800" b="0" dirty="0">
              <a:solidFill>
                <a:schemeClr val="tx1"/>
              </a:solidFill>
              <a:effectLst/>
            </a:endParaRPr>
          </a:p>
          <a:p>
            <a:pPr marL="369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94C5-14B7-273D-C50B-232707E3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81" y="208384"/>
            <a:ext cx="10353762" cy="1257300"/>
          </a:xfrm>
        </p:spPr>
        <p:txBody>
          <a:bodyPr/>
          <a:lstStyle/>
          <a:p>
            <a:r>
              <a:rPr lang="en-US" dirty="0"/>
              <a:t>Features of a Decision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FA37-2C0F-D840-C721-88DA4C77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099388"/>
            <a:ext cx="10353762" cy="3943737"/>
          </a:xfrm>
        </p:spPr>
        <p:txBody>
          <a:bodyPr>
            <a:normAutofit fontScale="25000" lnSpcReduction="20000"/>
          </a:bodyPr>
          <a:lstStyle/>
          <a:p>
            <a:r>
              <a:rPr lang="en-US" sz="4000" dirty="0"/>
              <a:t> </a:t>
            </a: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ENTROPY: Noth</a:t>
            </a:r>
            <a:r>
              <a:rPr lang="en-US" sz="7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 fancy, its n</a:t>
            </a: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othing but the uncertainty in our dataset or measure of disorder.</a:t>
            </a: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b</a:t>
            </a: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asically measures the impurity of a node. Impurity is the degree of randomness; it tells how random our data is. A pure sub-split means that either you should be getting “yes”, or you should be getting “no”.</a:t>
            </a:r>
            <a:endParaRPr lang="en-US" sz="320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 p+ is the probability of positive class</a:t>
            </a:r>
            <a:endParaRPr lang="en-US" sz="128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p– is the probability of negative class</a:t>
            </a:r>
            <a:endParaRPr lang="en-US" sz="128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is the subset of the training example</a:t>
            </a:r>
            <a:endParaRPr lang="en-US" sz="2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7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order to make a decision tree, we need to calculate the impurity of each split, and when the purity is 100%, we make it as a leaf node.</a:t>
            </a:r>
            <a:endParaRPr lang="en-US" sz="7200" b="0" dirty="0">
              <a:solidFill>
                <a:schemeClr val="tx1"/>
              </a:solidFill>
              <a:effectLst/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9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 remember that the higher the Entropy, the lower will be the purity and the higher will be the impurity.</a:t>
            </a:r>
            <a:br>
              <a:rPr lang="en-US" sz="5600" dirty="0">
                <a:solidFill>
                  <a:schemeClr val="tx1"/>
                </a:solidFill>
              </a:rPr>
            </a:br>
            <a:endParaRPr lang="en-US" sz="5600" dirty="0">
              <a:solidFill>
                <a:schemeClr val="tx1"/>
              </a:solidFill>
            </a:endParaRPr>
          </a:p>
          <a:p>
            <a:pPr marL="36900" indent="0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en-US" sz="4300" dirty="0"/>
            </a:br>
            <a:endParaRPr lang="en-IN" sz="4300" dirty="0">
              <a:solidFill>
                <a:schemeClr val="tx1"/>
              </a:solidFill>
            </a:endParaRPr>
          </a:p>
        </p:txBody>
      </p:sp>
      <p:pic>
        <p:nvPicPr>
          <p:cNvPr id="1028" name="Picture 4" descr="entropy Decision tree algorithm">
            <a:extLst>
              <a:ext uri="{FF2B5EF4-FFF2-40B4-BE49-F238E27FC236}">
                <a16:creationId xmlns:a16="http://schemas.microsoft.com/office/drawing/2014/main" id="{390C576D-51E1-7FF6-F9B7-18A3234A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01" y="3119437"/>
            <a:ext cx="53721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31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62</TotalTime>
  <Words>602</Words>
  <Application>Microsoft Office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Arial Nova Light</vt:lpstr>
      <vt:lpstr>Wingdings 2</vt:lpstr>
      <vt:lpstr>SlateVTI</vt:lpstr>
      <vt:lpstr>Predicting Heart Diseases</vt:lpstr>
      <vt:lpstr>Well, first is the story….</vt:lpstr>
      <vt:lpstr>PowerPoint Presentation</vt:lpstr>
      <vt:lpstr>PowerPoint Presentation</vt:lpstr>
      <vt:lpstr>PowerPoint Presentation</vt:lpstr>
      <vt:lpstr>PowerPoint Presentation</vt:lpstr>
      <vt:lpstr>Algorithm Used: Decision Trees </vt:lpstr>
      <vt:lpstr>Why decision trees? And not any of the jazz?</vt:lpstr>
      <vt:lpstr>Features of a Decision Tree</vt:lpstr>
      <vt:lpstr>PowerPoint Presentation</vt:lpstr>
      <vt:lpstr>PowerPoint Presentation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Heart Diseases</dc:title>
  <dc:creator>Alekhya Ponnekanti</dc:creator>
  <cp:lastModifiedBy>EC CSE 4A ALEKHYA PONNEKANTI</cp:lastModifiedBy>
  <cp:revision>45</cp:revision>
  <dcterms:created xsi:type="dcterms:W3CDTF">2022-11-18T17:47:17Z</dcterms:created>
  <dcterms:modified xsi:type="dcterms:W3CDTF">2023-02-04T07:09:25Z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